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4"/>
  </p:notesMasterIdLst>
  <p:handoutMasterIdLst>
    <p:handoutMasterId r:id="rId5"/>
  </p:handoutMasterIdLst>
  <p:sldIdLst>
    <p:sldId id="364" r:id="rId3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432">
          <p15:clr>
            <a:srgbClr val="A4A3A4"/>
          </p15:clr>
        </p15:guide>
        <p15:guide id="2" orient="horz" pos="4020">
          <p15:clr>
            <a:srgbClr val="A4A3A4"/>
          </p15:clr>
        </p15:guide>
        <p15:guide id="3" orient="horz" pos="890">
          <p15:clr>
            <a:srgbClr val="A4A3A4"/>
          </p15:clr>
        </p15:guide>
        <p15:guide id="4" orient="horz" pos="663">
          <p15:clr>
            <a:srgbClr val="A4A3A4"/>
          </p15:clr>
        </p15:guide>
        <p15:guide id="5" pos="2880">
          <p15:clr>
            <a:srgbClr val="A4A3A4"/>
          </p15:clr>
        </p15:guide>
        <p15:guide id="6" pos="204">
          <p15:clr>
            <a:srgbClr val="A4A3A4"/>
          </p15:clr>
        </p15:guide>
        <p15:guide id="7" pos="5556">
          <p15:clr>
            <a:srgbClr val="A4A3A4"/>
          </p15:clr>
        </p15:guide>
        <p15:guide id="8" pos="340">
          <p15:clr>
            <a:srgbClr val="A4A3A4"/>
          </p15:clr>
        </p15:guide>
        <p15:guide id="9" pos="5420">
          <p15:clr>
            <a:srgbClr val="A4A3A4"/>
          </p15:clr>
        </p15:guide>
        <p15:guide id="10" pos="2835">
          <p15:clr>
            <a:srgbClr val="A4A3A4"/>
          </p15:clr>
        </p15:guide>
        <p15:guide id="11" pos="292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4B20"/>
    <a:srgbClr val="DA7D00"/>
    <a:srgbClr val="2D538B"/>
    <a:srgbClr val="DDECF1"/>
    <a:srgbClr val="8CAF47"/>
    <a:srgbClr val="EE8800"/>
    <a:srgbClr val="335885"/>
    <a:srgbClr val="266692"/>
    <a:srgbClr val="EA5604"/>
    <a:srgbClr val="5898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7" autoAdjust="0"/>
    <p:restoredTop sz="99880" autoAdjust="0"/>
  </p:normalViewPr>
  <p:slideViewPr>
    <p:cSldViewPr>
      <p:cViewPr varScale="1">
        <p:scale>
          <a:sx n="96" d="100"/>
          <a:sy n="96" d="100"/>
        </p:scale>
        <p:origin x="-108" y="-3162"/>
      </p:cViewPr>
      <p:guideLst>
        <p:guide orient="horz" pos="2432"/>
        <p:guide orient="horz" pos="4020"/>
        <p:guide orient="horz" pos="890"/>
        <p:guide orient="horz" pos="663"/>
        <p:guide pos="2880"/>
        <p:guide pos="204"/>
        <p:guide pos="5556"/>
        <p:guide pos="340"/>
        <p:guide pos="5420"/>
        <p:guide pos="2835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8429" cy="511731"/>
          </a:xfrm>
          <a:prstGeom prst="rect">
            <a:avLst/>
          </a:prstGeom>
        </p:spPr>
        <p:txBody>
          <a:bodyPr vert="horz" lIns="94894" tIns="47447" rIns="94894" bIns="4744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3990" y="2"/>
            <a:ext cx="3078429" cy="511731"/>
          </a:xfrm>
          <a:prstGeom prst="rect">
            <a:avLst/>
          </a:prstGeom>
        </p:spPr>
        <p:txBody>
          <a:bodyPr vert="horz" lIns="94894" tIns="47447" rIns="94894" bIns="47447" rtlCol="0"/>
          <a:lstStyle>
            <a:lvl1pPr algn="r">
              <a:defRPr sz="1200"/>
            </a:lvl1pPr>
          </a:lstStyle>
          <a:p>
            <a:fld id="{4F6BD453-4A43-4FEE-B483-229DBCB7844A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721106"/>
            <a:ext cx="3078429" cy="511731"/>
          </a:xfrm>
          <a:prstGeom prst="rect">
            <a:avLst/>
          </a:prstGeom>
        </p:spPr>
        <p:txBody>
          <a:bodyPr vert="horz" lIns="94894" tIns="47447" rIns="94894" bIns="4744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3990" y="9721106"/>
            <a:ext cx="3078429" cy="511731"/>
          </a:xfrm>
          <a:prstGeom prst="rect">
            <a:avLst/>
          </a:prstGeom>
        </p:spPr>
        <p:txBody>
          <a:bodyPr vert="horz" lIns="94894" tIns="47447" rIns="94894" bIns="47447" rtlCol="0" anchor="b"/>
          <a:lstStyle>
            <a:lvl1pPr algn="r">
              <a:defRPr sz="1200"/>
            </a:lvl1pPr>
          </a:lstStyle>
          <a:p>
            <a:fld id="{70DC56B3-CA25-4BAE-97F6-FFFDF411C94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43982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8429" cy="511731"/>
          </a:xfrm>
          <a:prstGeom prst="rect">
            <a:avLst/>
          </a:prstGeom>
        </p:spPr>
        <p:txBody>
          <a:bodyPr vert="horz" lIns="94894" tIns="47447" rIns="94894" bIns="4744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0" y="2"/>
            <a:ext cx="3078429" cy="511731"/>
          </a:xfrm>
          <a:prstGeom prst="rect">
            <a:avLst/>
          </a:prstGeom>
        </p:spPr>
        <p:txBody>
          <a:bodyPr vert="horz" lIns="94894" tIns="47447" rIns="94894" bIns="47447" rtlCol="0"/>
          <a:lstStyle>
            <a:lvl1pPr algn="r">
              <a:defRPr sz="1200"/>
            </a:lvl1pPr>
          </a:lstStyle>
          <a:p>
            <a:fld id="{EFEEA343-14AF-420C-ABCB-E81D9DF7D67D}" type="datetimeFigureOut">
              <a:rPr lang="ko-KR" altLang="en-US" smtClean="0"/>
              <a:pPr/>
              <a:t>2016-04-20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9687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894" tIns="47447" rIns="94894" bIns="4744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8" y="4861443"/>
            <a:ext cx="5683250" cy="4605576"/>
          </a:xfrm>
          <a:prstGeom prst="rect">
            <a:avLst/>
          </a:prstGeom>
        </p:spPr>
        <p:txBody>
          <a:bodyPr vert="horz" lIns="94894" tIns="47447" rIns="94894" bIns="47447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721106"/>
            <a:ext cx="3078429" cy="511731"/>
          </a:xfrm>
          <a:prstGeom prst="rect">
            <a:avLst/>
          </a:prstGeom>
        </p:spPr>
        <p:txBody>
          <a:bodyPr vert="horz" lIns="94894" tIns="47447" rIns="94894" bIns="4744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0" y="9721106"/>
            <a:ext cx="3078429" cy="511731"/>
          </a:xfrm>
          <a:prstGeom prst="rect">
            <a:avLst/>
          </a:prstGeom>
        </p:spPr>
        <p:txBody>
          <a:bodyPr vert="horz" lIns="94894" tIns="47447" rIns="94894" bIns="47447" rtlCol="0" anchor="b"/>
          <a:lstStyle>
            <a:lvl1pPr algn="r">
              <a:defRPr sz="1200"/>
            </a:lvl1pPr>
          </a:lstStyle>
          <a:p>
            <a:fld id="{7A7241B8-4129-4821-9146-83726E099AE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9965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621378" y="6594352"/>
            <a:ext cx="198772" cy="184666"/>
          </a:xfrm>
        </p:spPr>
        <p:txBody>
          <a:bodyPr wrap="none" lIns="0" tIns="0" rIns="0" bIns="0">
            <a:spAutoFit/>
          </a:bodyPr>
          <a:lstStyle>
            <a:lvl1pPr algn="ctr">
              <a:defRPr sz="1200" b="1">
                <a:solidFill>
                  <a:schemeClr val="accent1">
                    <a:lumMod val="50000"/>
                  </a:schemeClr>
                </a:solidFill>
                <a:latin typeface="+mn-ea"/>
                <a:ea typeface="+mn-ea"/>
              </a:defRPr>
            </a:lvl1pPr>
          </a:lstStyle>
          <a:p>
            <a:fld id="{BB537539-6464-4167-A5CB-0D35306E68D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간지"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56986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37539-6464-4167-A5CB-0D35306E68D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D:\Work\GWP\2013\기타\슬로건\42.png"/>
          <p:cNvPicPr>
            <a:picLocks noChangeAspect="1" noChangeArrowheads="1"/>
          </p:cNvPicPr>
          <p:nvPr userDrawn="1"/>
        </p:nvPicPr>
        <p:blipFill>
          <a:blip r:embed="rId4" cstate="screen"/>
          <a:stretch>
            <a:fillRect/>
          </a:stretch>
        </p:blipFill>
        <p:spPr bwMode="auto">
          <a:xfrm>
            <a:off x="8111473" y="6472655"/>
            <a:ext cx="907418" cy="270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3" descr="D:\Work\2012\121024_확대간부회의워크샵_최지훈사원\이미지\Untitled-3.png"/>
          <p:cNvPicPr>
            <a:picLocks noChangeAspect="1" noChangeArrowheads="1"/>
          </p:cNvPicPr>
          <p:nvPr userDrawn="1"/>
        </p:nvPicPr>
        <p:blipFill>
          <a:blip r:embed="rId5" cstate="screen"/>
          <a:stretch>
            <a:fillRect/>
          </a:stretch>
        </p:blipFill>
        <p:spPr bwMode="auto">
          <a:xfrm>
            <a:off x="7905381" y="83815"/>
            <a:ext cx="1097885" cy="466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2" descr="E:\kimkang\Image&amp;Data\KEPCO_Data\KEPCO_LOGO\slogan_globalpowerpartner.png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08" y="6455818"/>
            <a:ext cx="1561763" cy="313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1324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jp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323850" y="220620"/>
            <a:ext cx="3488134" cy="4431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ko-KR" altLang="en-US" sz="3200" b="1" dirty="0" smtClean="0">
                <a:gradFill>
                  <a:gsLst>
                    <a:gs pos="0">
                      <a:srgbClr val="005EA4"/>
                    </a:gs>
                    <a:gs pos="100000">
                      <a:srgbClr val="0A7FBA"/>
                    </a:gs>
                  </a:gsLst>
                  <a:lin ang="5400000" scaled="0"/>
                </a:gradFill>
                <a:effectLst>
                  <a:outerShdw blurRad="12700" dist="63500" dir="3600000" algn="tl" rotWithShape="0">
                    <a:prstClr val="black">
                      <a:alpha val="15000"/>
                    </a:prst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중기 인력운용 계획</a:t>
            </a:r>
            <a:endParaRPr lang="ko-KR" altLang="en-US" sz="3200" b="1" dirty="0">
              <a:gradFill>
                <a:gsLst>
                  <a:gs pos="0">
                    <a:srgbClr val="005EA4"/>
                  </a:gs>
                  <a:gs pos="100000">
                    <a:srgbClr val="0A7FBA"/>
                  </a:gs>
                </a:gsLst>
                <a:lin ang="5400000" scaled="0"/>
              </a:gradFill>
              <a:effectLst>
                <a:outerShdw blurRad="12700" dist="63500" dir="3600000" algn="tl" rotWithShape="0">
                  <a:prstClr val="black">
                    <a:alpha val="15000"/>
                  </a:prst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3" name="이등변 삼각형 122"/>
          <p:cNvSpPr/>
          <p:nvPr/>
        </p:nvSpPr>
        <p:spPr bwMode="auto">
          <a:xfrm rot="5400000">
            <a:off x="3696679" y="2401457"/>
            <a:ext cx="327060" cy="109730"/>
          </a:xfrm>
          <a:prstGeom prst="triangle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08000" indent="-108000" latinLnBrk="0">
              <a:spcBef>
                <a:spcPct val="50000"/>
              </a:spcBef>
              <a:buFont typeface="Arial" pitchFamily="34" charset="0"/>
              <a:buChar char="•"/>
              <a:defRPr/>
            </a:pPr>
            <a:endParaRPr kumimoji="0" lang="ko-KR" altLang="en-US" sz="2000">
              <a:solidFill>
                <a:prstClr val="black"/>
              </a:solidFill>
              <a:latin typeface="굴림"/>
              <a:ea typeface="굴림"/>
              <a:cs typeface="Arial" charset="0"/>
            </a:endParaRPr>
          </a:p>
        </p:txBody>
      </p:sp>
      <p:sp>
        <p:nvSpPr>
          <p:cNvPr id="124" name="AutoShape 102"/>
          <p:cNvSpPr>
            <a:spLocks noChangeArrowheads="1"/>
          </p:cNvSpPr>
          <p:nvPr/>
        </p:nvSpPr>
        <p:spPr bwMode="auto">
          <a:xfrm>
            <a:off x="250825" y="4076700"/>
            <a:ext cx="8641656" cy="2232620"/>
          </a:xfrm>
          <a:prstGeom prst="roundRect">
            <a:avLst>
              <a:gd name="adj" fmla="val 1970"/>
            </a:avLst>
          </a:prstGeom>
          <a:solidFill>
            <a:schemeClr val="bg1"/>
          </a:solidFill>
          <a:ln w="15875" algn="ctr">
            <a:solidFill>
              <a:schemeClr val="accent2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>
              <a:solidFill>
                <a:srgbClr val="C0504D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27" name="그룹 126"/>
          <p:cNvGrpSpPr/>
          <p:nvPr/>
        </p:nvGrpSpPr>
        <p:grpSpPr>
          <a:xfrm>
            <a:off x="224013" y="1151792"/>
            <a:ext cx="3918546" cy="223565"/>
            <a:chOff x="442346" y="1151792"/>
            <a:chExt cx="3918546" cy="223565"/>
          </a:xfrm>
        </p:grpSpPr>
        <p:pic>
          <p:nvPicPr>
            <p:cNvPr id="128" name="Picture 2" descr="C:\Users\Owner\Desktop\icon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346" y="1151792"/>
              <a:ext cx="205388" cy="2053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9" name="TextBox 128"/>
            <p:cNvSpPr txBox="1"/>
            <p:nvPr/>
          </p:nvSpPr>
          <p:spPr>
            <a:xfrm>
              <a:off x="693221" y="1166069"/>
              <a:ext cx="3667671" cy="2092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0" indent="0" algn="l" eaLnBrk="1" hangingPunct="1">
                <a:lnSpc>
                  <a:spcPct val="80000"/>
                </a:lnSpc>
                <a:buClrTx/>
                <a:buNone/>
              </a:pPr>
              <a:r>
                <a:rPr lang="ko-KR" altLang="en-US" sz="1700" spc="-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</a:rPr>
                <a:t>중장기 목표달성을 위한 인력운용 계획</a:t>
              </a:r>
            </a:p>
          </p:txBody>
        </p:sp>
      </p:grpSp>
      <p:grpSp>
        <p:nvGrpSpPr>
          <p:cNvPr id="130" name="그룹 129"/>
          <p:cNvGrpSpPr/>
          <p:nvPr/>
        </p:nvGrpSpPr>
        <p:grpSpPr>
          <a:xfrm>
            <a:off x="251520" y="1494309"/>
            <a:ext cx="3472962" cy="1924026"/>
            <a:chOff x="251520" y="1628799"/>
            <a:chExt cx="3472962" cy="1924026"/>
          </a:xfrm>
        </p:grpSpPr>
        <p:sp>
          <p:nvSpPr>
            <p:cNvPr id="131" name="AutoShape 102"/>
            <p:cNvSpPr>
              <a:spLocks noChangeArrowheads="1"/>
            </p:cNvSpPr>
            <p:nvPr/>
          </p:nvSpPr>
          <p:spPr bwMode="auto">
            <a:xfrm>
              <a:off x="251520" y="1628799"/>
              <a:ext cx="3472962" cy="1924026"/>
            </a:xfrm>
            <a:prstGeom prst="roundRect">
              <a:avLst>
                <a:gd name="adj" fmla="val 1699"/>
              </a:avLst>
            </a:prstGeom>
            <a:solidFill>
              <a:schemeClr val="bg1"/>
            </a:solidFill>
            <a:ln w="15875" algn="ctr">
              <a:solidFill>
                <a:schemeClr val="accent1">
                  <a:lumMod val="75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dirty="0">
                <a:solidFill>
                  <a:srgbClr val="C0504D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32" name="직사각형 131"/>
            <p:cNvSpPr/>
            <p:nvPr/>
          </p:nvSpPr>
          <p:spPr>
            <a:xfrm>
              <a:off x="319067" y="2146209"/>
              <a:ext cx="3334246" cy="111806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79375" indent="-79375" algn="l">
                <a:lnSpc>
                  <a:spcPct val="150000"/>
                </a:lnSpc>
                <a:spcAft>
                  <a:spcPts val="1000"/>
                </a:spcAft>
                <a:buClr>
                  <a:srgbClr val="004999"/>
                </a:buClr>
                <a:buFont typeface="Arial" pitchFamily="34" charset="0"/>
                <a:buChar char="•"/>
              </a:pPr>
              <a:r>
                <a:rPr kumimoji="0" lang="ko-KR" altLang="en-US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전사</a:t>
              </a:r>
              <a:r>
                <a:rPr kumimoji="0" lang="en-US" altLang="ko-KR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, </a:t>
              </a: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본부단별</a:t>
              </a:r>
              <a:r>
                <a:rPr kumimoji="0" lang="en-US" altLang="ko-KR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, </a:t>
              </a: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사업영역별 적정인원 </a:t>
              </a:r>
              <a:r>
                <a:rPr kumimoji="0" lang="ko-KR" altLang="en-US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파악</a:t>
              </a:r>
              <a:endParaRPr kumimoji="0" lang="en-US" altLang="ko-KR" sz="13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endParaRPr>
            </a:p>
            <a:p>
              <a:pPr marL="79375" indent="-79375" algn="l">
                <a:lnSpc>
                  <a:spcPct val="150000"/>
                </a:lnSpc>
                <a:spcAft>
                  <a:spcPts val="1000"/>
                </a:spcAft>
                <a:buClr>
                  <a:srgbClr val="004999"/>
                </a:buClr>
                <a:buFont typeface="Arial" pitchFamily="34" charset="0"/>
                <a:buChar char="•"/>
              </a:pPr>
              <a:r>
                <a:rPr kumimoji="0" lang="ko-KR" altLang="en-US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전사 </a:t>
              </a: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인력계획</a:t>
              </a:r>
              <a:r>
                <a:rPr kumimoji="0" lang="en-US" altLang="ko-KR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, </a:t>
              </a: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인건비 계획 등의 기초 토대를 </a:t>
              </a:r>
              <a:r>
                <a:rPr kumimoji="0" lang="ko-KR" altLang="en-US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마련</a:t>
              </a:r>
              <a:endParaRPr kumimoji="0" lang="en-US" altLang="ko-KR" sz="13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endParaRPr>
            </a:p>
            <a:p>
              <a:pPr marL="79375" indent="-79375" algn="l">
                <a:lnSpc>
                  <a:spcPct val="150000"/>
                </a:lnSpc>
                <a:spcAft>
                  <a:spcPts val="1000"/>
                </a:spcAft>
                <a:buClr>
                  <a:srgbClr val="004999"/>
                </a:buClr>
                <a:buFont typeface="Arial" pitchFamily="34" charset="0"/>
                <a:buChar char="•"/>
              </a:pPr>
              <a:r>
                <a:rPr kumimoji="0" lang="ko-KR" altLang="en-US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인사관리 </a:t>
              </a: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개선의 기초자료로 </a:t>
              </a:r>
              <a:r>
                <a:rPr kumimoji="0" lang="ko-KR" altLang="en-US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활용</a:t>
              </a:r>
              <a:endParaRPr kumimoji="0" lang="en-US" altLang="ko-KR" sz="13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endParaRPr>
            </a:p>
          </p:txBody>
        </p:sp>
        <p:sp>
          <p:nvSpPr>
            <p:cNvPr id="133" name="모서리가 둥근 직사각형 132"/>
            <p:cNvSpPr/>
            <p:nvPr/>
          </p:nvSpPr>
          <p:spPr bwMode="auto">
            <a:xfrm>
              <a:off x="277898" y="1659472"/>
              <a:ext cx="3411416" cy="303436"/>
            </a:xfrm>
            <a:prstGeom prst="roundRect">
              <a:avLst>
                <a:gd name="adj" fmla="val 5077"/>
              </a:avLst>
            </a:prstGeom>
            <a:blipFill>
              <a:blip r:embed="rId3"/>
              <a:stretch>
                <a:fillRect/>
              </a:stretch>
            </a:blipFill>
            <a:ln w="3175" cap="flat" cmpd="sng" algn="ctr">
              <a:solidFill>
                <a:schemeClr val="accent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12700" dist="254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400" b="1" i="0" u="none" strike="noStrike" cap="none" normalizeH="0" baseline="0" smtClean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1209356" y="1721494"/>
              <a:ext cx="1548501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ko-KR"/>
              </a:defPPr>
              <a:lvl1pPr marL="0" indent="0" algn="l" eaLnBrk="1" hangingPunct="1">
                <a:lnSpc>
                  <a:spcPct val="80000"/>
                </a:lnSpc>
                <a:buClrTx/>
                <a:buNone/>
                <a:defRPr sz="1600" spc="-5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algn="ctr"/>
              <a:r>
                <a:rPr lang="ko-KR" altLang="en-US" sz="1500" dirty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ffectLst>
                    <a:outerShdw blurRad="254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적정인력 산정필요</a:t>
              </a:r>
            </a:p>
          </p:txBody>
        </p:sp>
      </p:grpSp>
      <p:grpSp>
        <p:nvGrpSpPr>
          <p:cNvPr id="135" name="그룹 134"/>
          <p:cNvGrpSpPr/>
          <p:nvPr/>
        </p:nvGrpSpPr>
        <p:grpSpPr>
          <a:xfrm>
            <a:off x="3995936" y="1494309"/>
            <a:ext cx="4896544" cy="1924026"/>
            <a:chOff x="3995936" y="1628799"/>
            <a:chExt cx="4896544" cy="1924026"/>
          </a:xfrm>
        </p:grpSpPr>
        <p:sp>
          <p:nvSpPr>
            <p:cNvPr id="136" name="AutoShape 102"/>
            <p:cNvSpPr>
              <a:spLocks noChangeArrowheads="1"/>
            </p:cNvSpPr>
            <p:nvPr/>
          </p:nvSpPr>
          <p:spPr bwMode="auto">
            <a:xfrm>
              <a:off x="3995936" y="1628799"/>
              <a:ext cx="4896544" cy="1924026"/>
            </a:xfrm>
            <a:prstGeom prst="roundRect">
              <a:avLst>
                <a:gd name="adj" fmla="val 1699"/>
              </a:avLst>
            </a:prstGeom>
            <a:solidFill>
              <a:schemeClr val="bg1"/>
            </a:solidFill>
            <a:ln w="15875" algn="ctr">
              <a:solidFill>
                <a:schemeClr val="accent3">
                  <a:lumMod val="75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>
                <a:solidFill>
                  <a:srgbClr val="C0504D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37" name="모서리가 둥근 직사각형 136"/>
            <p:cNvSpPr/>
            <p:nvPr/>
          </p:nvSpPr>
          <p:spPr bwMode="auto">
            <a:xfrm>
              <a:off x="4021478" y="1659472"/>
              <a:ext cx="4845461" cy="303436"/>
            </a:xfrm>
            <a:prstGeom prst="roundRect">
              <a:avLst>
                <a:gd name="adj" fmla="val 5077"/>
              </a:avLst>
            </a:prstGeom>
            <a:blipFill>
              <a:blip r:embed="rId4"/>
              <a:stretch>
                <a:fillRect/>
              </a:stretch>
            </a:blipFill>
            <a:ln w="3175" cap="flat" cmpd="sng" algn="ctr">
              <a:solidFill>
                <a:schemeClr val="accent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12700" dist="254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400" b="1" i="0" u="none" strike="noStrike" cap="none" normalizeH="0" baseline="0" smtClean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5411073" y="1721494"/>
              <a:ext cx="2066271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ko-KR"/>
              </a:defPPr>
              <a:lvl1pPr marL="0" indent="0" algn="l" eaLnBrk="1" hangingPunct="1">
                <a:lnSpc>
                  <a:spcPct val="80000"/>
                </a:lnSpc>
                <a:buClrTx/>
                <a:buNone/>
                <a:defRPr sz="1600" spc="-5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algn="ctr"/>
              <a:r>
                <a:rPr lang="ko-KR" altLang="en-US" sz="150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ffectLst>
                    <a:outerShdw blurRad="254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적정인력 산정 </a:t>
              </a:r>
              <a:r>
                <a:rPr lang="en-US" altLang="ko-KR" sz="150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ffectLst>
                    <a:outerShdw blurRad="254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Approach</a:t>
              </a:r>
              <a:endParaRPr lang="ko-KR" altLang="en-US" sz="150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effectLst>
                  <a:outerShdw blurRad="254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sp>
          <p:nvSpPr>
            <p:cNvPr id="139" name="직사각형 138"/>
            <p:cNvSpPr/>
            <p:nvPr/>
          </p:nvSpPr>
          <p:spPr bwMode="auto">
            <a:xfrm>
              <a:off x="4040527" y="2006976"/>
              <a:ext cx="2541248" cy="32665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400" b="1" i="0" u="none" strike="noStrike" cap="none" normalizeH="0" baseline="0" smtClean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4102487" y="2062009"/>
              <a:ext cx="2417328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ko-KR"/>
              </a:defPPr>
              <a:lvl1pPr marL="0" indent="0" algn="l" eaLnBrk="1" hangingPunct="1">
                <a:lnSpc>
                  <a:spcPct val="80000"/>
                </a:lnSpc>
                <a:buClrTx/>
                <a:buNone/>
                <a:defRPr sz="1600" spc="-5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ko-KR" altLang="en-US" sz="1400" spc="-150" dirty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ffectLst>
                    <a:outerShdw blurRad="254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전략적 방향에 </a:t>
              </a:r>
              <a:r>
                <a:rPr lang="ko-KR" altLang="en-US" sz="1400" spc="-15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ffectLst>
                    <a:outerShdw blurRad="254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따른</a:t>
              </a:r>
              <a:r>
                <a:rPr lang="en-US" altLang="ko-KR" sz="1400" spc="-150" dirty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ffectLst>
                    <a:outerShdw blurRad="254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 </a:t>
              </a:r>
              <a:r>
                <a:rPr lang="ko-KR" altLang="en-US" sz="1400" spc="-15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ffectLst>
                    <a:outerShdw blurRad="254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인력변화 </a:t>
              </a:r>
              <a:r>
                <a:rPr lang="ko-KR" altLang="en-US" sz="1400" spc="-150" dirty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ffectLst>
                    <a:outerShdw blurRad="254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대응</a:t>
              </a:r>
            </a:p>
          </p:txBody>
        </p:sp>
        <p:sp>
          <p:nvSpPr>
            <p:cNvPr id="141" name="직사각형 140"/>
            <p:cNvSpPr/>
            <p:nvPr/>
          </p:nvSpPr>
          <p:spPr bwMode="auto">
            <a:xfrm>
              <a:off x="6610351" y="2006976"/>
              <a:ext cx="2237538" cy="326650"/>
            </a:xfrm>
            <a:prstGeom prst="rect">
              <a:avLst/>
            </a:prstGeom>
            <a:solidFill>
              <a:srgbClr val="FFAA0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400" b="1" i="0" u="none" strike="noStrike" cap="none" normalizeH="0" baseline="0" smtClean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7181695" y="2062009"/>
              <a:ext cx="1094852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>
              <a:defPPr>
                <a:defRPr lang="ko-KR"/>
              </a:defPPr>
              <a:lvl1pPr marL="0" indent="0" algn="l" eaLnBrk="1" hangingPunct="1">
                <a:lnSpc>
                  <a:spcPct val="80000"/>
                </a:lnSpc>
                <a:buClrTx/>
                <a:buNone/>
                <a:defRPr sz="1600" spc="-5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effectLst>
                    <a:outerShdw blurRad="25400" dist="38100" dir="2700000" algn="tl" rotWithShape="0">
                      <a:prstClr val="black">
                        <a:alpha val="40000"/>
                      </a:prstClr>
                    </a:outerShdw>
                  </a:effectLst>
                </a:rPr>
                <a:t>주요 고려요소</a:t>
              </a:r>
              <a:endParaRPr lang="ko-KR" altLang="en-US" sz="140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effectLst>
                  <a:outerShdw blurRad="25400" dist="38100" dir="2700000" algn="t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sp>
          <p:nvSpPr>
            <p:cNvPr id="143" name="직사각형 142"/>
            <p:cNvSpPr/>
            <p:nvPr/>
          </p:nvSpPr>
          <p:spPr bwMode="auto">
            <a:xfrm>
              <a:off x="6610351" y="2335274"/>
              <a:ext cx="2237538" cy="1169925"/>
            </a:xfrm>
            <a:prstGeom prst="rect">
              <a:avLst/>
            </a:prstGeom>
            <a:solidFill>
              <a:srgbClr val="FFAA01">
                <a:alpha val="2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400" b="1" i="0" u="none" strike="noStrike" cap="none" normalizeH="0" baseline="0" smtClean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4" name="직사각형 143"/>
            <p:cNvSpPr/>
            <p:nvPr/>
          </p:nvSpPr>
          <p:spPr>
            <a:xfrm>
              <a:off x="6660232" y="2393719"/>
              <a:ext cx="2157642" cy="72840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79375" indent="-79375" algn="l">
                <a:spcAft>
                  <a:spcPts val="500"/>
                </a:spcAft>
                <a:buClr>
                  <a:schemeClr val="accent6">
                    <a:lumMod val="75000"/>
                  </a:schemeClr>
                </a:buClr>
                <a:buFont typeface="Arial" pitchFamily="34" charset="0"/>
                <a:buChar char="•"/>
              </a:pP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전사 매출목표 시나리오 </a:t>
              </a:r>
            </a:p>
            <a:p>
              <a:pPr marL="79375" indent="-79375" algn="l">
                <a:spcAft>
                  <a:spcPts val="500"/>
                </a:spcAft>
                <a:buClr>
                  <a:schemeClr val="accent6">
                    <a:lumMod val="75000"/>
                  </a:schemeClr>
                </a:buClr>
                <a:buFont typeface="Arial" pitchFamily="34" charset="0"/>
                <a:buChar char="•"/>
              </a:pP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사업 포트폴리오 변경 시나리오 </a:t>
              </a:r>
            </a:p>
            <a:p>
              <a:pPr marL="79375" indent="-79375" algn="l">
                <a:spcAft>
                  <a:spcPts val="500"/>
                </a:spcAft>
                <a:buClr>
                  <a:schemeClr val="accent6">
                    <a:lumMod val="75000"/>
                  </a:schemeClr>
                </a:buClr>
                <a:buFont typeface="Arial" pitchFamily="34" charset="0"/>
                <a:buChar char="•"/>
              </a:pP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적정 </a:t>
              </a:r>
              <a:r>
                <a:rPr kumimoji="0" lang="ko-KR" altLang="en-US" sz="1300" spc="-150" dirty="0" err="1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하도급율</a:t>
              </a: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 고려 등</a:t>
              </a:r>
            </a:p>
          </p:txBody>
        </p:sp>
        <p:sp>
          <p:nvSpPr>
            <p:cNvPr id="145" name="직사각형 144"/>
            <p:cNvSpPr/>
            <p:nvPr/>
          </p:nvSpPr>
          <p:spPr bwMode="auto">
            <a:xfrm>
              <a:off x="4040527" y="2335274"/>
              <a:ext cx="2541248" cy="1169925"/>
            </a:xfrm>
            <a:prstGeom prst="rect">
              <a:avLst/>
            </a:prstGeom>
            <a:solidFill>
              <a:schemeClr val="accent3">
                <a:lumMod val="75000"/>
                <a:alpha val="2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400" b="1" i="0" u="none" strike="noStrike" cap="none" normalizeH="0" baseline="0" smtClean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6" name="직사각형 145"/>
            <p:cNvSpPr/>
            <p:nvPr/>
          </p:nvSpPr>
          <p:spPr>
            <a:xfrm>
              <a:off x="4082533" y="2393719"/>
              <a:ext cx="2337178" cy="106439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marL="79375" indent="-79375" algn="l">
                <a:spcAft>
                  <a:spcPts val="500"/>
                </a:spcAft>
                <a:buClr>
                  <a:schemeClr val="accent3">
                    <a:lumMod val="50000"/>
                  </a:schemeClr>
                </a:buClr>
                <a:buFont typeface="Arial" pitchFamily="34" charset="0"/>
                <a:buChar char="•"/>
              </a:pP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매출액</a:t>
              </a:r>
              <a:r>
                <a:rPr kumimoji="0" lang="en-US" altLang="ko-KR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, </a:t>
              </a: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부가가치</a:t>
              </a:r>
              <a:r>
                <a:rPr kumimoji="0" lang="en-US" altLang="ko-KR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, </a:t>
              </a: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영업이익</a:t>
              </a:r>
              <a:r>
                <a:rPr kumimoji="0" lang="en-US" altLang="ko-KR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, </a:t>
              </a:r>
              <a:r>
                <a:rPr kumimoji="0" lang="ko-KR" altLang="en-US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인건비</a:t>
              </a:r>
              <a:r>
                <a:rPr kumimoji="0" lang="en-US" altLang="ko-KR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/>
              </a:r>
              <a:br>
                <a:rPr kumimoji="0" lang="en-US" altLang="ko-KR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</a:br>
              <a:r>
                <a:rPr kumimoji="0" lang="ko-KR" altLang="en-US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및 </a:t>
              </a: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노동분배율</a:t>
              </a:r>
              <a:r>
                <a:rPr kumimoji="0" lang="en-US" altLang="ko-KR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, </a:t>
              </a: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목표이익률</a:t>
              </a:r>
              <a:r>
                <a:rPr kumimoji="0" lang="en-US" altLang="ko-KR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, </a:t>
              </a:r>
              <a:r>
                <a:rPr kumimoji="0" lang="ko-KR" altLang="en-US" sz="1300" spc="-150" dirty="0" err="1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손익분</a:t>
              </a:r>
              <a:r>
                <a:rPr kumimoji="0" lang="en-US" altLang="ko-KR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/>
              </a:r>
              <a:br>
                <a:rPr kumimoji="0" lang="en-US" altLang="ko-KR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</a:br>
              <a:r>
                <a:rPr kumimoji="0" lang="ko-KR" altLang="en-US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기점 </a:t>
              </a: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등의 지표 </a:t>
              </a:r>
              <a:r>
                <a:rPr kumimoji="0" lang="ko-KR" altLang="en-US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활용</a:t>
              </a:r>
              <a:endParaRPr kumimoji="0" lang="ko-KR" altLang="en-US" sz="13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endParaRPr>
            </a:p>
            <a:p>
              <a:pPr marL="79375" indent="-79375" algn="l">
                <a:spcAft>
                  <a:spcPts val="500"/>
                </a:spcAft>
                <a:buClr>
                  <a:schemeClr val="accent3">
                    <a:lumMod val="50000"/>
                  </a:schemeClr>
                </a:buClr>
                <a:buFont typeface="Arial" pitchFamily="34" charset="0"/>
                <a:buChar char="•"/>
              </a:pPr>
              <a:r>
                <a:rPr kumimoji="0" lang="ko-KR" altLang="en-US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노동생산성을 </a:t>
              </a: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고려한 중장기 </a:t>
              </a:r>
              <a:r>
                <a:rPr kumimoji="0" lang="ko-KR" altLang="en-US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적정</a:t>
              </a:r>
              <a:r>
                <a:rPr kumimoji="0" lang="en-US" altLang="ko-KR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/>
              </a:r>
              <a:br>
                <a:rPr kumimoji="0" lang="en-US" altLang="ko-KR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</a:br>
              <a:r>
                <a:rPr kumimoji="0" lang="ko-KR" altLang="en-US" sz="1300" spc="-150" dirty="0" smtClean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수준 </a:t>
              </a:r>
              <a:r>
                <a:rPr kumimoji="0" lang="ko-KR" altLang="en-US" sz="1300" spc="-150" dirty="0">
                  <a:gradFill>
                    <a:gsLst>
                      <a:gs pos="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맑은 고딕" pitchFamily="50" charset="-127"/>
                  <a:ea typeface="맑은 고딕" pitchFamily="50" charset="-127"/>
                  <a:cs typeface="Arial" charset="0"/>
                </a:rPr>
                <a:t>인력을 산정</a:t>
              </a:r>
            </a:p>
          </p:txBody>
        </p:sp>
      </p:grpSp>
      <p:pic>
        <p:nvPicPr>
          <p:cNvPr id="147" name="Picture 4" descr="C:\Users\Owner\Desktop\arrow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825" y="3464055"/>
            <a:ext cx="203835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8" name="그룹 147"/>
          <p:cNvGrpSpPr/>
          <p:nvPr/>
        </p:nvGrpSpPr>
        <p:grpSpPr>
          <a:xfrm>
            <a:off x="297240" y="4535547"/>
            <a:ext cx="4327767" cy="1764499"/>
            <a:chOff x="297240" y="4535547"/>
            <a:chExt cx="4327767" cy="1764499"/>
          </a:xfrm>
        </p:grpSpPr>
        <p:sp>
          <p:nvSpPr>
            <p:cNvPr id="149" name="직사각형 148"/>
            <p:cNvSpPr/>
            <p:nvPr/>
          </p:nvSpPr>
          <p:spPr bwMode="auto">
            <a:xfrm>
              <a:off x="381001" y="4648200"/>
              <a:ext cx="4152900" cy="156209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 cap="flat" cmpd="sng" algn="ctr">
              <a:solidFill>
                <a:schemeClr val="bg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25400" dist="127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400" b="1" i="0" u="none" strike="noStrike" cap="none" normalizeH="0" baseline="0" smtClean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150" name="Picture 7" descr="C:\Users\Owner\Desktop\모서리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240" y="4535547"/>
              <a:ext cx="366733" cy="3624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1" name="Picture 7" descr="C:\Users\Owner\Desktop\모서리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4258274" y="5937627"/>
              <a:ext cx="366733" cy="3624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2" name="Picture 6" descr="C:\Users\Owner\Desktop\추진방법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86" y="4137234"/>
            <a:ext cx="3455608" cy="454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" name="Picture 6" descr="D:\내문서\PT\PT제작 소스\이미지\73142-2.jpg"/>
          <p:cNvPicPr>
            <a:picLocks noChangeAspect="1" noChangeArrowheads="1"/>
          </p:cNvPicPr>
          <p:nvPr/>
        </p:nvPicPr>
        <p:blipFill>
          <a:blip r:embed="rId8" cstate="print">
            <a:grayscl/>
            <a:lum bright="-25000"/>
          </a:blip>
          <a:srcRect/>
          <a:stretch>
            <a:fillRect/>
          </a:stretch>
        </p:blipFill>
        <p:spPr bwMode="auto">
          <a:xfrm>
            <a:off x="387916" y="4751230"/>
            <a:ext cx="2050484" cy="14026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154" name="직사각형 153"/>
          <p:cNvSpPr/>
          <p:nvPr/>
        </p:nvSpPr>
        <p:spPr>
          <a:xfrm>
            <a:off x="2238663" y="4834976"/>
            <a:ext cx="2206053" cy="115416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87313" indent="-87313" algn="l" latinLnBrk="0">
              <a:lnSpc>
                <a:spcPct val="150000"/>
              </a:lnSpc>
              <a:spcBef>
                <a:spcPts val="0"/>
              </a:spcBef>
              <a:buClr>
                <a:schemeClr val="accent2"/>
              </a:buClr>
              <a:buFont typeface="Arial" pitchFamily="34" charset="0"/>
              <a:buChar char="•"/>
            </a:pPr>
            <a:r>
              <a:rPr kumimoji="0" lang="ko-KR" altLang="en-US" sz="1300" spc="-150" dirty="0">
                <a:gradFill>
                  <a:gsLst>
                    <a:gs pos="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중장기 매출 목표 및 포트폴리오 </a:t>
            </a:r>
            <a:r>
              <a:rPr kumimoji="0" lang="en-US" altLang="ko-KR" sz="1300" spc="-150" dirty="0">
                <a:gradFill>
                  <a:gsLst>
                    <a:gs pos="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/>
            </a:r>
            <a:br>
              <a:rPr kumimoji="0" lang="en-US" altLang="ko-KR" sz="1300" spc="-150" dirty="0">
                <a:gradFill>
                  <a:gsLst>
                    <a:gs pos="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</a:br>
            <a:r>
              <a:rPr kumimoji="0" lang="ko-KR" altLang="en-US" sz="1300" spc="-150" dirty="0" err="1">
                <a:gradFill>
                  <a:gsLst>
                    <a:gs pos="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시나리오별</a:t>
            </a:r>
            <a:r>
              <a:rPr kumimoji="0" lang="ko-KR" altLang="en-US" sz="1300" spc="-150" dirty="0">
                <a:gradFill>
                  <a:gsLst>
                    <a:gs pos="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 주요지표</a:t>
            </a:r>
            <a:r>
              <a:rPr kumimoji="0" lang="en-US" altLang="ko-KR" sz="1300" spc="-150" dirty="0">
                <a:gradFill>
                  <a:gsLst>
                    <a:gs pos="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 </a:t>
            </a:r>
            <a:r>
              <a:rPr kumimoji="0" lang="ko-KR" altLang="en-US" sz="1300" spc="-150" dirty="0" smtClean="0">
                <a:gradFill>
                  <a:gsLst>
                    <a:gs pos="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도출</a:t>
            </a:r>
            <a:r>
              <a:rPr kumimoji="0" lang="en-US" altLang="ko-KR" sz="1300" spc="-15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/>
            </a:r>
            <a:br>
              <a:rPr kumimoji="0" lang="en-US" altLang="ko-KR" sz="1300" spc="-15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</a:br>
            <a:r>
              <a:rPr kumimoji="0" lang="en-US" altLang="ko-KR" sz="1200" spc="-15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- </a:t>
            </a:r>
            <a:r>
              <a:rPr kumimoji="0" lang="ko-KR" altLang="en-US" sz="12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과거 수익</a:t>
            </a:r>
            <a:r>
              <a:rPr kumimoji="0" lang="en-US" altLang="ko-KR" sz="12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/</a:t>
            </a:r>
            <a:r>
              <a:rPr kumimoji="0" lang="ko-KR" altLang="en-US" sz="12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비용 지표 </a:t>
            </a:r>
            <a:r>
              <a:rPr kumimoji="0" lang="ko-KR" altLang="en-US" sz="1200" spc="-15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분석</a:t>
            </a:r>
            <a:r>
              <a:rPr kumimoji="0" lang="en-US" altLang="ko-KR" sz="1200" spc="-15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/>
            </a:r>
            <a:br>
              <a:rPr kumimoji="0" lang="en-US" altLang="ko-KR" sz="1200" spc="-15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</a:br>
            <a:r>
              <a:rPr kumimoji="0" lang="en-US" altLang="ko-KR" sz="1200" spc="-15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- </a:t>
            </a:r>
            <a:r>
              <a:rPr kumimoji="0" lang="ko-KR" altLang="en-US" sz="12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국내외 </a:t>
            </a:r>
            <a:r>
              <a:rPr kumimoji="0" lang="ko-KR" altLang="en-US" sz="1200" spc="-150" dirty="0" err="1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선진사</a:t>
            </a:r>
            <a:r>
              <a:rPr kumimoji="0" lang="ko-KR" altLang="en-US" sz="12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 비교 분석</a:t>
            </a:r>
          </a:p>
        </p:txBody>
      </p:sp>
      <p:grpSp>
        <p:nvGrpSpPr>
          <p:cNvPr id="155" name="그룹 154"/>
          <p:cNvGrpSpPr/>
          <p:nvPr/>
        </p:nvGrpSpPr>
        <p:grpSpPr>
          <a:xfrm>
            <a:off x="4564713" y="4535547"/>
            <a:ext cx="4327767" cy="1764499"/>
            <a:chOff x="297240" y="4535547"/>
            <a:chExt cx="4327767" cy="1764499"/>
          </a:xfrm>
        </p:grpSpPr>
        <p:sp>
          <p:nvSpPr>
            <p:cNvPr id="156" name="직사각형 155"/>
            <p:cNvSpPr/>
            <p:nvPr/>
          </p:nvSpPr>
          <p:spPr bwMode="auto">
            <a:xfrm>
              <a:off x="381001" y="4648200"/>
              <a:ext cx="4152900" cy="156209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 cap="flat" cmpd="sng" algn="ctr">
              <a:solidFill>
                <a:schemeClr val="bg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25400" dist="127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400" b="1" i="0" u="none" strike="noStrike" cap="none" normalizeH="0" baseline="0" smtClean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157" name="Picture 7" descr="C:\Users\Owner\Desktop\모서리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240" y="4535547"/>
              <a:ext cx="366733" cy="3624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8" name="Picture 7" descr="C:\Users\Owner\Desktop\모서리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4258274" y="5937627"/>
              <a:ext cx="366733" cy="3624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9" name="그룹 158"/>
          <p:cNvGrpSpPr/>
          <p:nvPr/>
        </p:nvGrpSpPr>
        <p:grpSpPr>
          <a:xfrm>
            <a:off x="4672796" y="4766753"/>
            <a:ext cx="2040424" cy="1513007"/>
            <a:chOff x="4562061" y="4751514"/>
            <a:chExt cx="1809512" cy="1341782"/>
          </a:xfrm>
        </p:grpSpPr>
        <p:pic>
          <p:nvPicPr>
            <p:cNvPr id="160" name="Picture 7" descr="D:\내문서\PT\PT제작 소스\이미지\olpost_com_20120425_084058.png"/>
            <p:cNvPicPr>
              <a:picLocks noChangeAspect="1" noChangeArrowheads="1"/>
            </p:cNvPicPr>
            <p:nvPr/>
          </p:nvPicPr>
          <p:blipFill>
            <a:blip r:embed="rId9" cstate="print">
              <a:grayscl/>
              <a:lum bright="-16000"/>
            </a:blip>
            <a:srcRect/>
            <a:stretch>
              <a:fillRect/>
            </a:stretch>
          </p:blipFill>
          <p:spPr bwMode="auto">
            <a:xfrm>
              <a:off x="4562061" y="4751514"/>
              <a:ext cx="1699591" cy="1341782"/>
            </a:xfrm>
            <a:prstGeom prst="rect">
              <a:avLst/>
            </a:prstGeom>
            <a:noFill/>
          </p:spPr>
        </p:pic>
        <p:pic>
          <p:nvPicPr>
            <p:cNvPr id="161" name="Picture 5" descr="D:\내문서\PT\PT제작 소스\이미지\Chain_of_People_Graphics1.png"/>
            <p:cNvPicPr>
              <a:picLocks noChangeAspect="1" noChangeArrowheads="1"/>
            </p:cNvPicPr>
            <p:nvPr/>
          </p:nvPicPr>
          <p:blipFill>
            <a:blip r:embed="rId10" cstate="print">
              <a:grayscl/>
              <a:lum bright="61000"/>
            </a:blip>
            <a:srcRect/>
            <a:stretch>
              <a:fillRect/>
            </a:stretch>
          </p:blipFill>
          <p:spPr bwMode="auto">
            <a:xfrm>
              <a:off x="5220072" y="5165306"/>
              <a:ext cx="1151501" cy="863626"/>
            </a:xfrm>
            <a:prstGeom prst="rect">
              <a:avLst/>
            </a:prstGeom>
            <a:noFill/>
          </p:spPr>
        </p:pic>
      </p:grpSp>
      <p:sp>
        <p:nvSpPr>
          <p:cNvPr id="162" name="직사각형 161"/>
          <p:cNvSpPr/>
          <p:nvPr/>
        </p:nvSpPr>
        <p:spPr>
          <a:xfrm>
            <a:off x="6709110" y="4838680"/>
            <a:ext cx="1830950" cy="85408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87313" indent="-87313" algn="l" latinLnBrk="0">
              <a:lnSpc>
                <a:spcPct val="150000"/>
              </a:lnSpc>
              <a:spcBef>
                <a:spcPts val="0"/>
              </a:spcBef>
              <a:buClr>
                <a:schemeClr val="accent2"/>
              </a:buClr>
              <a:buFont typeface="Arial" pitchFamily="34" charset="0"/>
              <a:buChar char="•"/>
            </a:pPr>
            <a:r>
              <a:rPr kumimoji="0" lang="ko-KR" altLang="en-US" sz="1300" spc="-150" dirty="0" err="1" smtClean="0">
                <a:gradFill>
                  <a:gsLst>
                    <a:gs pos="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시나리오별</a:t>
            </a:r>
            <a:r>
              <a:rPr kumimoji="0" lang="ko-KR" altLang="en-US" sz="1300" spc="-150" dirty="0" smtClean="0">
                <a:gradFill>
                  <a:gsLst>
                    <a:gs pos="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 인력 규모 도출</a:t>
            </a:r>
            <a:r>
              <a:rPr kumimoji="0" lang="en-US" altLang="ko-KR" sz="1300" spc="-15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/>
            </a:r>
            <a:br>
              <a:rPr kumimoji="0" lang="en-US" altLang="ko-KR" sz="1300" spc="-15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</a:br>
            <a:r>
              <a:rPr kumimoji="0" lang="en-US" altLang="ko-KR" sz="1200" spc="-15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- </a:t>
            </a:r>
            <a:r>
              <a:rPr kumimoji="0" lang="ko-KR" altLang="en-US" sz="12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인력 산정 방법론 </a:t>
            </a:r>
            <a:r>
              <a:rPr kumimoji="0" lang="ko-KR" altLang="en-US" sz="1200" spc="-15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적용</a:t>
            </a:r>
            <a:r>
              <a:rPr kumimoji="0" lang="en-US" altLang="ko-KR" sz="1200" spc="-15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/>
            </a:r>
            <a:br>
              <a:rPr kumimoji="0" lang="en-US" altLang="ko-KR" sz="1200" spc="-15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</a:br>
            <a:r>
              <a:rPr kumimoji="0" lang="en-US" altLang="ko-KR" sz="1200" spc="-15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- </a:t>
            </a:r>
            <a:r>
              <a:rPr kumimoji="0" lang="ko-KR" altLang="en-US" sz="1200" spc="-15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  <a:cs typeface="Arial" charset="0"/>
              </a:rPr>
              <a:t>최종 산출인력 적정성 검토</a:t>
            </a:r>
          </a:p>
        </p:txBody>
      </p:sp>
    </p:spTree>
    <p:extLst>
      <p:ext uri="{BB962C8B-B14F-4D97-AF65-F5344CB8AC3E}">
        <p14:creationId xmlns:p14="http://schemas.microsoft.com/office/powerpoint/2010/main" val="232887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12983</TotalTime>
  <Words>67</Words>
  <Application>Microsoft Office PowerPoint</Application>
  <PresentationFormat>화면 슬라이드 쇼(4:3)</PresentationFormat>
  <Paragraphs>16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1</vt:i4>
      </vt:variant>
    </vt:vector>
  </HeadingPairs>
  <TitlesOfParts>
    <vt:vector size="3" baseType="lpstr">
      <vt:lpstr>Office 테마</vt:lpstr>
      <vt:lpstr>2_Office 테마</vt:lpstr>
      <vt:lpstr>PowerPoint 프레젠테이션</vt:lpstr>
    </vt:vector>
  </TitlesOfParts>
  <Company>한국전력기술(주)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회사 일반현황</dc:title>
  <dc:creator>HP8000EliteCMT</dc:creator>
  <cp:lastModifiedBy>Owner</cp:lastModifiedBy>
  <cp:revision>1186</cp:revision>
  <cp:lastPrinted>2016-03-18T06:08:05Z</cp:lastPrinted>
  <dcterms:created xsi:type="dcterms:W3CDTF">2013-06-17T05:14:14Z</dcterms:created>
  <dcterms:modified xsi:type="dcterms:W3CDTF">2016-04-20T05:56:49Z</dcterms:modified>
</cp:coreProperties>
</file>